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82" r:id="rId2"/>
    <p:sldId id="261" r:id="rId3"/>
    <p:sldId id="332" r:id="rId4"/>
    <p:sldId id="333" r:id="rId5"/>
    <p:sldId id="334" r:id="rId6"/>
    <p:sldId id="286" r:id="rId7"/>
    <p:sldId id="279" r:id="rId8"/>
    <p:sldId id="337" r:id="rId9"/>
    <p:sldId id="290" r:id="rId10"/>
    <p:sldId id="289" r:id="rId11"/>
    <p:sldId id="292" r:id="rId12"/>
    <p:sldId id="336" r:id="rId13"/>
    <p:sldId id="33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5" r:id="rId23"/>
    <p:sldId id="318" r:id="rId24"/>
    <p:sldId id="319" r:id="rId25"/>
    <p:sldId id="320" r:id="rId26"/>
    <p:sldId id="321" r:id="rId27"/>
    <p:sldId id="322" r:id="rId28"/>
    <p:sldId id="323" r:id="rId29"/>
    <p:sldId id="302" r:id="rId30"/>
    <p:sldId id="303" r:id="rId31"/>
    <p:sldId id="304" r:id="rId32"/>
    <p:sldId id="305" r:id="rId33"/>
    <p:sldId id="324" r:id="rId34"/>
    <p:sldId id="325" r:id="rId35"/>
    <p:sldId id="339" r:id="rId36"/>
    <p:sldId id="340" r:id="rId37"/>
    <p:sldId id="34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 autoAdjust="0"/>
    <p:restoredTop sz="94737" autoAdjust="0"/>
  </p:normalViewPr>
  <p:slideViewPr>
    <p:cSldViewPr snapToGrid="0" snapToObjects="1">
      <p:cViewPr varScale="1">
        <p:scale>
          <a:sx n="114" d="100"/>
          <a:sy n="114" d="100"/>
        </p:scale>
        <p:origin x="-120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0DDB3-C8B8-4124-BF35-0A37603999EE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00CE0-58E4-4DA5-8F8C-0272F65E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4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9266B7A-2088-4E65-AB7B-87C9FDE0B6BD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9266B7A-2088-4E65-AB7B-87C9FDE0B6BD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00CE0-58E4-4DA5-8F8C-0272F65EF4B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97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1BA1-B754-584A-9721-01B7F10EBF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5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1BA1-B754-584A-9721-01B7F10EBF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53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1BA1-B754-584A-9721-01B7F10EBF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5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2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3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1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8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9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42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1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6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11807-28E2-F44F-942E-7CA48F230D3B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1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analysis of the Interleukin-21 signaling in CD4+ T cells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Jan 7, 2014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ft Bracket 13"/>
          <p:cNvSpPr/>
          <p:nvPr/>
        </p:nvSpPr>
        <p:spPr>
          <a:xfrm rot="5400000">
            <a:off x="1678011" y="1926774"/>
            <a:ext cx="82541" cy="731076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86256" y="1997073"/>
            <a:ext cx="722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Stem Cells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764944" y="1997073"/>
            <a:ext cx="5246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B Cells</a:t>
            </a:r>
            <a:endParaRPr lang="en-US" sz="1000" dirty="0"/>
          </a:p>
        </p:txBody>
      </p:sp>
      <p:sp>
        <p:nvSpPr>
          <p:cNvPr id="17" name="Left Bracket 16"/>
          <p:cNvSpPr/>
          <p:nvPr/>
        </p:nvSpPr>
        <p:spPr>
          <a:xfrm rot="5400000">
            <a:off x="2934524" y="1471967"/>
            <a:ext cx="95330" cy="1639002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ket 17"/>
          <p:cNvSpPr/>
          <p:nvPr/>
        </p:nvSpPr>
        <p:spPr>
          <a:xfrm rot="5400000">
            <a:off x="5002529" y="1132585"/>
            <a:ext cx="92366" cy="231480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19730" y="1996433"/>
            <a:ext cx="93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Dendritic Cells</a:t>
            </a:r>
            <a:endParaRPr lang="en-US" sz="1000" dirty="0"/>
          </a:p>
        </p:txBody>
      </p:sp>
      <p:sp>
        <p:nvSpPr>
          <p:cNvPr id="20" name="Left Bracket 19"/>
          <p:cNvSpPr/>
          <p:nvPr/>
        </p:nvSpPr>
        <p:spPr>
          <a:xfrm rot="5400000">
            <a:off x="6705197" y="1834196"/>
            <a:ext cx="93199" cy="911399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312226" y="1996433"/>
            <a:ext cx="89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Macrophages</a:t>
            </a:r>
            <a:endParaRPr lang="en-US" sz="1000" dirty="0"/>
          </a:p>
        </p:txBody>
      </p:sp>
      <p:sp>
        <p:nvSpPr>
          <p:cNvPr id="22" name="Left Bracket 21"/>
          <p:cNvSpPr/>
          <p:nvPr/>
        </p:nvSpPr>
        <p:spPr>
          <a:xfrm rot="5400000">
            <a:off x="7398930" y="2004857"/>
            <a:ext cx="229130" cy="426721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050574" y="1847835"/>
            <a:ext cx="7661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Monocytes</a:t>
            </a:r>
            <a:endParaRPr lang="en-US" sz="1000" dirty="0"/>
          </a:p>
        </p:txBody>
      </p:sp>
      <p:sp>
        <p:nvSpPr>
          <p:cNvPr id="24" name="Left Bracket 23"/>
          <p:cNvSpPr/>
          <p:nvPr/>
        </p:nvSpPr>
        <p:spPr>
          <a:xfrm rot="5400000">
            <a:off x="7779756" y="1952826"/>
            <a:ext cx="417706" cy="34381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29471" y="1666125"/>
            <a:ext cx="797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Neutrophils</a:t>
            </a:r>
            <a:endParaRPr lang="en-US" sz="1000" dirty="0"/>
          </a:p>
        </p:txBody>
      </p:sp>
      <p:sp>
        <p:nvSpPr>
          <p:cNvPr id="26" name="Left Bracket 25"/>
          <p:cNvSpPr/>
          <p:nvPr/>
        </p:nvSpPr>
        <p:spPr>
          <a:xfrm rot="5400000">
            <a:off x="7965986" y="1930968"/>
            <a:ext cx="663790" cy="141442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19532" y="1419904"/>
            <a:ext cx="604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NK Cells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78618" y="4097438"/>
            <a:ext cx="68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αβ T Cells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6649050" y="4097438"/>
            <a:ext cx="6707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γ</a:t>
            </a:r>
            <a:r>
              <a:rPr lang="en-US" sz="1000" dirty="0" err="1"/>
              <a:t>δ</a:t>
            </a:r>
            <a:r>
              <a:rPr lang="en-US" sz="1000" dirty="0" smtClean="0"/>
              <a:t> T Cells</a:t>
            </a:r>
            <a:endParaRPr lang="en-US" sz="1000" dirty="0"/>
          </a:p>
        </p:txBody>
      </p:sp>
      <p:sp>
        <p:nvSpPr>
          <p:cNvPr id="32" name="Left Bracket 31"/>
          <p:cNvSpPr/>
          <p:nvPr/>
        </p:nvSpPr>
        <p:spPr>
          <a:xfrm rot="16200000" flipH="1" flipV="1">
            <a:off x="8000597" y="4120960"/>
            <a:ext cx="117290" cy="581159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565964" y="4097438"/>
            <a:ext cx="862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Stromal Cells</a:t>
            </a:r>
            <a:endParaRPr lang="en-US" sz="1000" dirty="0"/>
          </a:p>
        </p:txBody>
      </p:sp>
      <p:sp>
        <p:nvSpPr>
          <p:cNvPr id="34" name="Left Bracket 33"/>
          <p:cNvSpPr/>
          <p:nvPr/>
        </p:nvSpPr>
        <p:spPr>
          <a:xfrm rot="16200000" flipH="1" flipV="1">
            <a:off x="6924680" y="3716069"/>
            <a:ext cx="111825" cy="1410424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/>
          <p:cNvSpPr/>
          <p:nvPr/>
        </p:nvSpPr>
        <p:spPr>
          <a:xfrm rot="16200000" flipH="1" flipV="1">
            <a:off x="3935253" y="2203892"/>
            <a:ext cx="103124" cy="4438593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 rot="16200000" flipH="1" flipV="1">
            <a:off x="1354600" y="4159350"/>
            <a:ext cx="135864" cy="527055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139687" y="4106673"/>
            <a:ext cx="604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NK Cells</a:t>
            </a:r>
            <a:endParaRPr lang="en-US" sz="1000" dirty="0"/>
          </a:p>
        </p:txBody>
      </p:sp>
      <p:pic>
        <p:nvPicPr>
          <p:cNvPr id="9" name="Picture 8" descr="mycor.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9" b="34333"/>
          <a:stretch/>
        </p:blipFill>
        <p:spPr>
          <a:xfrm>
            <a:off x="0" y="2400463"/>
            <a:ext cx="9144000" cy="1429707"/>
          </a:xfrm>
          <a:prstGeom prst="rect">
            <a:avLst/>
          </a:prstGeom>
        </p:spPr>
      </p:pic>
      <p:pic>
        <p:nvPicPr>
          <p:cNvPr id="10" name="Picture 9" descr="mycor.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3" b="33109"/>
          <a:stretch/>
        </p:blipFill>
        <p:spPr>
          <a:xfrm>
            <a:off x="0" y="4515747"/>
            <a:ext cx="9144000" cy="1579406"/>
          </a:xfrm>
          <a:prstGeom prst="rect">
            <a:avLst/>
          </a:prstGeom>
        </p:spPr>
      </p:pic>
      <p:sp>
        <p:nvSpPr>
          <p:cNvPr id="39" name="Left Bracket 38"/>
          <p:cNvSpPr/>
          <p:nvPr/>
        </p:nvSpPr>
        <p:spPr>
          <a:xfrm rot="5400000">
            <a:off x="876520" y="1934931"/>
            <a:ext cx="663790" cy="139337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39441" y="1430936"/>
            <a:ext cx="3353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Liu</a:t>
            </a:r>
            <a:endParaRPr lang="en-US" sz="1000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Expression profiles correlation</a:t>
            </a:r>
            <a:endParaRPr lang="en-US" sz="3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99607" y="6061497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</a:t>
            </a:r>
            <a:r>
              <a:rPr lang="en-US" sz="1000" dirty="0" err="1" smtClean="0"/>
              <a:t>Corr</a:t>
            </a:r>
            <a:r>
              <a:rPr lang="en-US" sz="1000" dirty="0" smtClean="0"/>
              <a:t>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2907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ycor2.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30673" b="29799"/>
          <a:stretch/>
        </p:blipFill>
        <p:spPr>
          <a:xfrm>
            <a:off x="1715639" y="1221402"/>
            <a:ext cx="6408744" cy="1864563"/>
          </a:xfrm>
          <a:prstGeom prst="rect">
            <a:avLst/>
          </a:prstGeom>
        </p:spPr>
      </p:pic>
      <p:pic>
        <p:nvPicPr>
          <p:cNvPr id="5" name="Picture 4" descr="mycor2.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30665" b="29807"/>
          <a:stretch/>
        </p:blipFill>
        <p:spPr>
          <a:xfrm>
            <a:off x="1715637" y="3086363"/>
            <a:ext cx="6408745" cy="1864564"/>
          </a:xfrm>
          <a:prstGeom prst="rect">
            <a:avLst/>
          </a:prstGeom>
        </p:spPr>
      </p:pic>
      <p:pic>
        <p:nvPicPr>
          <p:cNvPr id="11" name="Picture 10" descr="mycor2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30665" b="29807"/>
          <a:stretch/>
        </p:blipFill>
        <p:spPr>
          <a:xfrm>
            <a:off x="1715637" y="4943342"/>
            <a:ext cx="6408745" cy="1864564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Expression profiles correlation</a:t>
            </a:r>
            <a:endParaRPr lang="en-US" sz="3200" b="1" dirty="0"/>
          </a:p>
        </p:txBody>
      </p:sp>
      <p:sp>
        <p:nvSpPr>
          <p:cNvPr id="3" name="Right Arrow 2"/>
          <p:cNvSpPr/>
          <p:nvPr/>
        </p:nvSpPr>
        <p:spPr>
          <a:xfrm>
            <a:off x="587451" y="1221402"/>
            <a:ext cx="944589" cy="46405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VFP-ICOS-</a:t>
            </a:r>
            <a:endParaRPr lang="en-US" sz="1100" dirty="0"/>
          </a:p>
        </p:txBody>
      </p:sp>
      <p:sp>
        <p:nvSpPr>
          <p:cNvPr id="16" name="Right Arrow 15"/>
          <p:cNvSpPr/>
          <p:nvPr/>
        </p:nvSpPr>
        <p:spPr>
          <a:xfrm>
            <a:off x="587451" y="3107614"/>
            <a:ext cx="944589" cy="46405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VFP-ICOS+</a:t>
            </a:r>
            <a:endParaRPr lang="en-US" sz="1100" dirty="0"/>
          </a:p>
        </p:txBody>
      </p:sp>
      <p:sp>
        <p:nvSpPr>
          <p:cNvPr id="17" name="Right Arrow 16"/>
          <p:cNvSpPr/>
          <p:nvPr/>
        </p:nvSpPr>
        <p:spPr>
          <a:xfrm>
            <a:off x="587451" y="4964434"/>
            <a:ext cx="944589" cy="46405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VFP+ICOS</a:t>
            </a:r>
            <a:r>
              <a:rPr lang="en-US" sz="1100" dirty="0"/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607" y="6061497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</a:t>
            </a:r>
            <a:r>
              <a:rPr lang="en-US" sz="1000" dirty="0" err="1" smtClean="0"/>
              <a:t>Corr</a:t>
            </a:r>
            <a:r>
              <a:rPr lang="en-US" sz="1000" dirty="0" smtClean="0"/>
              <a:t>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937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PCA clustering of top correlated samples</a:t>
            </a:r>
            <a:endParaRPr lang="en-US" sz="3200" b="1" dirty="0"/>
          </a:p>
        </p:txBody>
      </p:sp>
      <p:pic>
        <p:nvPicPr>
          <p:cNvPr id="2" name="Picture 1" descr="immgenPC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35" y="1417638"/>
            <a:ext cx="5295597" cy="46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Two way hierarchical clustering with Liu et al.</a:t>
            </a:r>
            <a:endParaRPr lang="en-US" sz="3200" b="1" dirty="0"/>
          </a:p>
        </p:txBody>
      </p:sp>
      <p:pic>
        <p:nvPicPr>
          <p:cNvPr id="15" name="Picture 14" descr="tre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95"/>
          <a:stretch/>
        </p:blipFill>
        <p:spPr>
          <a:xfrm>
            <a:off x="2825256" y="2229952"/>
            <a:ext cx="1805555" cy="2271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16143" y="2456672"/>
            <a:ext cx="1107323" cy="1760218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CXCR5</a:t>
            </a:r>
            <a:r>
              <a:rPr lang="en-US" sz="900" b="1" baseline="30000" dirty="0">
                <a:latin typeface="Arial"/>
                <a:cs typeface="Arial"/>
              </a:rPr>
              <a:t>-</a:t>
            </a:r>
            <a:r>
              <a:rPr lang="en-US" sz="900" b="1" dirty="0">
                <a:latin typeface="Arial"/>
                <a:cs typeface="Arial"/>
              </a:rPr>
              <a:t>Bcl6</a:t>
            </a:r>
            <a:r>
              <a:rPr lang="en-US" sz="900" b="1" baseline="30000" dirty="0">
                <a:latin typeface="Arial"/>
                <a:cs typeface="Arial"/>
              </a:rPr>
              <a:t>- </a:t>
            </a:r>
            <a:r>
              <a:rPr lang="en-US" sz="900" b="1" dirty="0">
                <a:latin typeface="Arial"/>
                <a:cs typeface="Arial"/>
              </a:rPr>
              <a:t>S2</a:t>
            </a:r>
          </a:p>
          <a:p>
            <a:r>
              <a:rPr lang="en-US" sz="900" b="1" dirty="0">
                <a:latin typeface="Arial"/>
                <a:cs typeface="Arial"/>
              </a:rPr>
              <a:t>CXCR5</a:t>
            </a:r>
            <a:r>
              <a:rPr lang="en-US" sz="900" b="1" baseline="30000" dirty="0">
                <a:latin typeface="Arial"/>
                <a:cs typeface="Arial"/>
              </a:rPr>
              <a:t>-</a:t>
            </a:r>
            <a:r>
              <a:rPr lang="en-US" sz="900" b="1" dirty="0">
                <a:latin typeface="Arial"/>
                <a:cs typeface="Arial"/>
              </a:rPr>
              <a:t>Bcl6</a:t>
            </a:r>
            <a:r>
              <a:rPr lang="en-US" sz="900" b="1" baseline="30000" dirty="0">
                <a:latin typeface="Arial"/>
                <a:cs typeface="Arial"/>
              </a:rPr>
              <a:t>- </a:t>
            </a:r>
            <a:r>
              <a:rPr lang="en-US" sz="900" b="1" dirty="0">
                <a:latin typeface="Arial"/>
                <a:cs typeface="Arial"/>
              </a:rPr>
              <a:t>S1</a:t>
            </a:r>
          </a:p>
          <a:p>
            <a:r>
              <a:rPr lang="en-US" sz="900" b="1" dirty="0">
                <a:solidFill>
                  <a:srgbClr val="940066"/>
                </a:solidFill>
                <a:latin typeface="Arial"/>
                <a:cs typeface="Arial"/>
              </a:rPr>
              <a:t>N S2</a:t>
            </a:r>
          </a:p>
          <a:p>
            <a:r>
              <a:rPr lang="en-US" sz="900" b="1" dirty="0">
                <a:solidFill>
                  <a:srgbClr val="940066"/>
                </a:solidFill>
                <a:latin typeface="Arial"/>
                <a:cs typeface="Arial"/>
              </a:rPr>
              <a:t>N S1</a:t>
            </a:r>
          </a:p>
          <a:p>
            <a:r>
              <a:rPr lang="en-US" sz="900" b="1" dirty="0">
                <a:solidFill>
                  <a:srgbClr val="008000"/>
                </a:solidFill>
                <a:latin typeface="Arial"/>
                <a:cs typeface="Arial"/>
              </a:rPr>
              <a:t>ACT S2</a:t>
            </a:r>
          </a:p>
          <a:p>
            <a:r>
              <a:rPr lang="en-US" sz="900" b="1" dirty="0">
                <a:solidFill>
                  <a:srgbClr val="008000"/>
                </a:solidFill>
                <a:latin typeface="Arial"/>
                <a:cs typeface="Arial"/>
              </a:rPr>
              <a:t>ACT S1</a:t>
            </a:r>
          </a:p>
          <a:p>
            <a:r>
              <a:rPr lang="en-US" sz="900" b="1" dirty="0">
                <a:latin typeface="Arial"/>
                <a:cs typeface="Arial"/>
              </a:rPr>
              <a:t>CXCR5</a:t>
            </a:r>
            <a:r>
              <a:rPr lang="en-US" sz="900" b="1" baseline="30000" dirty="0">
                <a:latin typeface="Arial"/>
                <a:cs typeface="Arial"/>
              </a:rPr>
              <a:t>+</a:t>
            </a:r>
            <a:r>
              <a:rPr lang="en-US" sz="900" b="1" dirty="0">
                <a:latin typeface="Arial"/>
                <a:cs typeface="Arial"/>
              </a:rPr>
              <a:t>Bcl6</a:t>
            </a:r>
            <a:r>
              <a:rPr lang="en-US" sz="900" b="1" baseline="30000" dirty="0">
                <a:latin typeface="Arial"/>
                <a:cs typeface="Arial"/>
              </a:rPr>
              <a:t>lo </a:t>
            </a:r>
            <a:r>
              <a:rPr lang="en-US" sz="900" b="1" dirty="0">
                <a:latin typeface="Arial"/>
                <a:cs typeface="Arial"/>
              </a:rPr>
              <a:t>S2</a:t>
            </a:r>
          </a:p>
          <a:p>
            <a:r>
              <a:rPr lang="en-US" sz="900" b="1" dirty="0">
                <a:latin typeface="Arial"/>
                <a:cs typeface="Arial"/>
              </a:rPr>
              <a:t>CXCR5</a:t>
            </a:r>
            <a:r>
              <a:rPr lang="en-US" sz="900" b="1" baseline="30000" dirty="0">
                <a:latin typeface="Arial"/>
                <a:cs typeface="Arial"/>
              </a:rPr>
              <a:t>+</a:t>
            </a:r>
            <a:r>
              <a:rPr lang="en-US" sz="900" b="1" dirty="0">
                <a:latin typeface="Arial"/>
                <a:cs typeface="Arial"/>
              </a:rPr>
              <a:t>Bcl6</a:t>
            </a:r>
            <a:r>
              <a:rPr lang="en-US" sz="900" b="1" baseline="30000" dirty="0">
                <a:latin typeface="Arial"/>
                <a:cs typeface="Arial"/>
              </a:rPr>
              <a:t>lo </a:t>
            </a:r>
            <a:r>
              <a:rPr lang="en-US" sz="900" b="1" dirty="0">
                <a:latin typeface="Arial"/>
                <a:cs typeface="Arial"/>
              </a:rPr>
              <a:t>S1</a:t>
            </a:r>
          </a:p>
          <a:p>
            <a:r>
              <a:rPr lang="en-US" sz="900" b="1" dirty="0">
                <a:solidFill>
                  <a:srgbClr val="0081BD"/>
                </a:solidFill>
                <a:latin typeface="Arial"/>
                <a:cs typeface="Arial"/>
              </a:rPr>
              <a:t>ACT IL21 S2</a:t>
            </a:r>
          </a:p>
          <a:p>
            <a:r>
              <a:rPr lang="en-US" sz="900" b="1" dirty="0">
                <a:solidFill>
                  <a:srgbClr val="0081BD"/>
                </a:solidFill>
                <a:latin typeface="Arial"/>
                <a:cs typeface="Arial"/>
              </a:rPr>
              <a:t>ACT IL21 S1</a:t>
            </a:r>
          </a:p>
          <a:p>
            <a:r>
              <a:rPr lang="en-US" sz="900" b="1" dirty="0">
                <a:latin typeface="Arial"/>
                <a:cs typeface="Arial"/>
              </a:rPr>
              <a:t>CXCR5</a:t>
            </a:r>
            <a:r>
              <a:rPr lang="en-US" sz="900" b="1" baseline="30000" dirty="0">
                <a:latin typeface="Arial"/>
                <a:cs typeface="Arial"/>
              </a:rPr>
              <a:t>+</a:t>
            </a:r>
            <a:r>
              <a:rPr lang="en-US" sz="900" b="1" dirty="0">
                <a:latin typeface="Arial"/>
                <a:cs typeface="Arial"/>
              </a:rPr>
              <a:t>Bcl6</a:t>
            </a:r>
            <a:r>
              <a:rPr lang="en-US" sz="900" b="1" baseline="30000" dirty="0">
                <a:latin typeface="Arial"/>
                <a:cs typeface="Arial"/>
              </a:rPr>
              <a:t>hi </a:t>
            </a:r>
            <a:r>
              <a:rPr lang="en-US" sz="900" b="1" dirty="0">
                <a:latin typeface="Arial"/>
                <a:cs typeface="Arial"/>
              </a:rPr>
              <a:t>S2</a:t>
            </a:r>
          </a:p>
          <a:p>
            <a:r>
              <a:rPr lang="en-US" sz="900" b="1" dirty="0">
                <a:latin typeface="Arial"/>
                <a:cs typeface="Arial"/>
              </a:rPr>
              <a:t>CXCR5</a:t>
            </a:r>
            <a:r>
              <a:rPr lang="en-US" sz="900" b="1" baseline="30000" dirty="0">
                <a:latin typeface="Arial"/>
                <a:cs typeface="Arial"/>
              </a:rPr>
              <a:t>+</a:t>
            </a:r>
            <a:r>
              <a:rPr lang="en-US" sz="900" b="1" dirty="0">
                <a:latin typeface="Arial"/>
                <a:cs typeface="Arial"/>
              </a:rPr>
              <a:t>Bcl6</a:t>
            </a:r>
            <a:r>
              <a:rPr lang="en-US" sz="900" b="1" baseline="30000" dirty="0">
                <a:latin typeface="Arial"/>
                <a:cs typeface="Arial"/>
              </a:rPr>
              <a:t>hi </a:t>
            </a:r>
            <a:r>
              <a:rPr lang="en-US" sz="900" b="1" dirty="0">
                <a:latin typeface="Arial"/>
                <a:cs typeface="Arial"/>
              </a:rPr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0772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err="1" smtClean="0"/>
              <a:t>Terhost</a:t>
            </a:r>
            <a:r>
              <a:rPr lang="en-US" sz="3200" b="1" i="1" dirty="0" smtClean="0"/>
              <a:t> et al., 2013 genes</a:t>
            </a:r>
            <a:endParaRPr lang="en-US" sz="3200" b="1" dirty="0"/>
          </a:p>
        </p:txBody>
      </p:sp>
      <p:pic>
        <p:nvPicPr>
          <p:cNvPr id="3" name="Picture 2" descr="Rplot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65" y="1224673"/>
            <a:ext cx="7487890" cy="53059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99411" y="1304544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*5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4780" y="4183367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*5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046" y="4128655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*4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76750" y="4259065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*5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0046" y="1417638"/>
            <a:ext cx="1543657" cy="149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677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Some genes</a:t>
            </a:r>
            <a:endParaRPr lang="en-US" sz="3200" b="1" dirty="0"/>
          </a:p>
        </p:txBody>
      </p:sp>
      <p:pic>
        <p:nvPicPr>
          <p:cNvPr id="4" name="Picture 3" descr="Rplot1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7" y="1481223"/>
            <a:ext cx="7067427" cy="50080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27892" y="3725141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*5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1106" y="1519855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*5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9183" y="6113182"/>
            <a:ext cx="61356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P2 for Bcl6 = 0.9479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5471714" y="4053519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*4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21805" y="3925908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*3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9184" y="1481223"/>
            <a:ext cx="1543657" cy="149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671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0" y="1073817"/>
            <a:ext cx="6943238" cy="4920043"/>
          </a:xfrm>
          <a:prstGeom prst="rect">
            <a:avLst/>
          </a:prstGeom>
        </p:spPr>
      </p:pic>
      <p:pic>
        <p:nvPicPr>
          <p:cNvPr id="4" name="Picture 3" descr="Rplot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" y="618620"/>
            <a:ext cx="7585619" cy="537524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Significant genes in double positive sample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Genes in Pattern 2 that are also 1 times higher in +/+ than either of the </a:t>
            </a:r>
            <a:r>
              <a:rPr lang="en-US" sz="1400" dirty="0"/>
              <a:t>other </a:t>
            </a:r>
            <a:r>
              <a:rPr lang="en-US" sz="1400" dirty="0" smtClean="0"/>
              <a:t>2 groups. The max read counts larger than 100.</a:t>
            </a:r>
            <a:endParaRPr lang="en-US" sz="1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2338742" y="1417638"/>
            <a:ext cx="1394721" cy="684643"/>
            <a:chOff x="514630" y="988694"/>
            <a:chExt cx="1394721" cy="68464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14630" y="1673335"/>
              <a:ext cx="944553" cy="0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459183" y="988694"/>
              <a:ext cx="450168" cy="684643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170970" y="1269961"/>
            <a:ext cx="1167772" cy="2301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Pattern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7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Significant genes in double positive sample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Genes in Pattern 2 that are also 1 times less in +/+ than either of the </a:t>
            </a:r>
            <a:r>
              <a:rPr lang="en-US" sz="1400" dirty="0"/>
              <a:t>other </a:t>
            </a:r>
            <a:r>
              <a:rPr lang="en-US" sz="1400" dirty="0" smtClean="0"/>
              <a:t>2 groups. The max read counts larger than 100.</a:t>
            </a:r>
            <a:endParaRPr lang="en-US" sz="1400" dirty="0"/>
          </a:p>
        </p:txBody>
      </p:sp>
      <p:pic>
        <p:nvPicPr>
          <p:cNvPr id="3" name="Picture 2" descr="Rplot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9" y="1243882"/>
            <a:ext cx="6859598" cy="48607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 flipV="1">
            <a:off x="4960903" y="2090802"/>
            <a:ext cx="1670682" cy="764477"/>
            <a:chOff x="514630" y="988694"/>
            <a:chExt cx="1394721" cy="68464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14630" y="1673335"/>
              <a:ext cx="944553" cy="0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59183" y="988694"/>
              <a:ext cx="450168" cy="684643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170970" y="1269961"/>
            <a:ext cx="1167772" cy="2301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Pattern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0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3" y="1197748"/>
            <a:ext cx="7345460" cy="52050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Significant genes in double positive sample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Genes in Pattern 5 that are also 1 times high in +/+ than both of the </a:t>
            </a:r>
            <a:r>
              <a:rPr lang="en-US" sz="1400" dirty="0"/>
              <a:t>other </a:t>
            </a:r>
            <a:r>
              <a:rPr lang="en-US" sz="1400" dirty="0" smtClean="0"/>
              <a:t>2 groups. The max read counts larger than 100.</a:t>
            </a:r>
            <a:endParaRPr lang="en-US" sz="1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3745183" y="1362064"/>
            <a:ext cx="1326529" cy="1248480"/>
            <a:chOff x="2338742" y="1065403"/>
            <a:chExt cx="1326529" cy="124848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338742" y="1679076"/>
              <a:ext cx="840668" cy="423206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2338743" y="2102280"/>
              <a:ext cx="934430" cy="207514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179410" y="1065404"/>
              <a:ext cx="485861" cy="613672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273173" y="1065403"/>
              <a:ext cx="392098" cy="1248480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1170970" y="1269961"/>
            <a:ext cx="1167772" cy="2301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Pattern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8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plot1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2" y="1088291"/>
            <a:ext cx="7584129" cy="537418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Significant genes in double positive sample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Genes in Pattern 5 that are also 1 times less in +/+ than both of the </a:t>
            </a:r>
            <a:r>
              <a:rPr lang="en-US" sz="1400" dirty="0"/>
              <a:t>other </a:t>
            </a:r>
            <a:r>
              <a:rPr lang="en-US" sz="1400" dirty="0" smtClean="0"/>
              <a:t>2 groups. The max read counts larger than 100.</a:t>
            </a:r>
            <a:endParaRPr 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145355" y="1563320"/>
            <a:ext cx="1539627" cy="1228995"/>
            <a:chOff x="2338742" y="1679076"/>
            <a:chExt cx="1539627" cy="122899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338742" y="1679076"/>
              <a:ext cx="840668" cy="423206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2338743" y="2102280"/>
              <a:ext cx="934430" cy="207514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179410" y="1679076"/>
              <a:ext cx="698959" cy="1228995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73173" y="2313883"/>
              <a:ext cx="605196" cy="594188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1170970" y="1269961"/>
            <a:ext cx="1167772" cy="2301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Pattern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5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E</a:t>
            </a:r>
            <a:r>
              <a:rPr lang="en-US" sz="3200" b="1" dirty="0" smtClean="0"/>
              <a:t>xpression profiles and significant genes</a:t>
            </a:r>
            <a:endParaRPr lang="en-US" sz="32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161381" y="1613111"/>
            <a:ext cx="8460592" cy="338667"/>
            <a:chOff x="375339" y="5522349"/>
            <a:chExt cx="8460592" cy="338667"/>
          </a:xfrm>
        </p:grpSpPr>
        <p:sp>
          <p:nvSpPr>
            <p:cNvPr id="14" name="Round Single Corner Rectangle 13"/>
            <p:cNvSpPr/>
            <p:nvPr/>
          </p:nvSpPr>
          <p:spPr>
            <a:xfrm>
              <a:off x="7760665" y="5522349"/>
              <a:ext cx="1075266" cy="338667"/>
            </a:xfrm>
            <a:prstGeom prst="round1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Helvetica"/>
                  <a:cs typeface="Helvetica"/>
                </a:rPr>
                <a:t>EBSeq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5" name="Notched Right Arrow 14"/>
            <p:cNvSpPr/>
            <p:nvPr/>
          </p:nvSpPr>
          <p:spPr>
            <a:xfrm>
              <a:off x="6663897" y="5547749"/>
              <a:ext cx="856025" cy="287867"/>
            </a:xfrm>
            <a:prstGeom prst="notch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 Single Corner Rectangle 15"/>
            <p:cNvSpPr/>
            <p:nvPr/>
          </p:nvSpPr>
          <p:spPr>
            <a:xfrm>
              <a:off x="4365918" y="5522349"/>
              <a:ext cx="1971770" cy="338667"/>
            </a:xfrm>
            <a:prstGeom prst="round1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RSEM (GRCm38)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grpSp>
          <p:nvGrpSpPr>
            <p:cNvPr id="17" name="Group 28"/>
            <p:cNvGrpSpPr/>
            <p:nvPr/>
          </p:nvGrpSpPr>
          <p:grpSpPr>
            <a:xfrm>
              <a:off x="375339" y="5540013"/>
              <a:ext cx="702138" cy="303338"/>
              <a:chOff x="643466" y="1773715"/>
              <a:chExt cx="702138" cy="303338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643466" y="1773715"/>
                <a:ext cx="583600" cy="0"/>
              </a:xfrm>
              <a:prstGeom prst="line">
                <a:avLst/>
              </a:prstGeom>
              <a:ln>
                <a:solidFill>
                  <a:srgbClr val="7A7A7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02735" y="1926115"/>
                <a:ext cx="583600" cy="0"/>
              </a:xfrm>
              <a:prstGeom prst="line">
                <a:avLst/>
              </a:prstGeom>
              <a:ln>
                <a:solidFill>
                  <a:srgbClr val="7A7A7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62004" y="2077053"/>
                <a:ext cx="583600" cy="0"/>
              </a:xfrm>
              <a:prstGeom prst="line">
                <a:avLst/>
              </a:prstGeom>
              <a:ln>
                <a:solidFill>
                  <a:srgbClr val="7A7A7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Round Single Corner Rectangle 17"/>
            <p:cNvSpPr/>
            <p:nvPr/>
          </p:nvSpPr>
          <p:spPr>
            <a:xfrm>
              <a:off x="1238050" y="5522349"/>
              <a:ext cx="1780745" cy="338667"/>
            </a:xfrm>
            <a:prstGeom prst="round1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Quality control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9" name="Notched Right Arrow 18"/>
            <p:cNvSpPr/>
            <p:nvPr/>
          </p:nvSpPr>
          <p:spPr>
            <a:xfrm>
              <a:off x="3179368" y="5547749"/>
              <a:ext cx="858445" cy="287867"/>
            </a:xfrm>
            <a:prstGeom prst="notch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20932" y="2223127"/>
            <a:ext cx="2980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Helvetica"/>
                <a:cs typeface="Helvetica"/>
              </a:rPr>
              <a:t>Approximately </a:t>
            </a:r>
            <a:r>
              <a:rPr lang="en-US" sz="1100" b="1" dirty="0">
                <a:latin typeface="Helvetica"/>
                <a:cs typeface="Helvetica"/>
              </a:rPr>
              <a:t>8</a:t>
            </a:r>
            <a:r>
              <a:rPr lang="en-US" sz="1100" b="1" dirty="0" smtClean="0">
                <a:latin typeface="Helvetica"/>
                <a:cs typeface="Helvetica"/>
              </a:rPr>
              <a:t>0% of reads kept for downstream analysis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76742" y="2223127"/>
            <a:ext cx="328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Helvetica"/>
                <a:cs typeface="Helvetica"/>
              </a:rPr>
              <a:t>Align reads to reference </a:t>
            </a:r>
            <a:r>
              <a:rPr lang="en-US" sz="1100" b="1" dirty="0" err="1" smtClean="0">
                <a:latin typeface="Helvetica"/>
                <a:cs typeface="Helvetica"/>
              </a:rPr>
              <a:t>transcriptome</a:t>
            </a:r>
            <a:endParaRPr lang="en-US" sz="1100" b="1" dirty="0" smtClean="0">
              <a:latin typeface="Helvetica"/>
              <a:cs typeface="Helvetica"/>
            </a:endParaRPr>
          </a:p>
          <a:p>
            <a:r>
              <a:rPr lang="en-US" sz="1100" b="1" dirty="0" smtClean="0">
                <a:latin typeface="Helvetica"/>
                <a:cs typeface="Helvetica"/>
              </a:rPr>
              <a:t>Call read counts for transcripts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89093" y="2223127"/>
            <a:ext cx="2054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Helvetica"/>
                <a:cs typeface="Helvetica"/>
              </a:rPr>
              <a:t>Call significant genes and </a:t>
            </a:r>
            <a:r>
              <a:rPr lang="en-US" sz="1100" b="1" dirty="0" err="1" smtClean="0">
                <a:latin typeface="Helvetica"/>
                <a:cs typeface="Helvetica"/>
              </a:rPr>
              <a:t>isoforms</a:t>
            </a:r>
            <a:endParaRPr lang="en-US" sz="1100" b="1" dirty="0" smtClean="0">
              <a:latin typeface="Helvetica"/>
              <a:cs typeface="Helvetica"/>
            </a:endParaRPr>
          </a:p>
        </p:txBody>
      </p: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97498" y="2969814"/>
            <a:ext cx="3266297" cy="327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909850" y="3416908"/>
            <a:ext cx="3500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2"/>
                </a:solidFill>
              </a:rPr>
              <a:t>VFP-ICOS-</a:t>
            </a:r>
            <a:r>
              <a:rPr lang="en-US" sz="1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IL21-VFP </a:t>
            </a:r>
            <a:r>
              <a:rPr lang="en-US" sz="1400" i="1" dirty="0" smtClean="0"/>
              <a:t>negative</a:t>
            </a:r>
            <a:r>
              <a:rPr lang="en-US" sz="1400" dirty="0" smtClean="0"/>
              <a:t>, ICOS </a:t>
            </a:r>
            <a:r>
              <a:rPr lang="en-US" sz="1400" i="1" dirty="0" smtClean="0"/>
              <a:t>negative</a:t>
            </a:r>
            <a:r>
              <a:rPr lang="en-US" sz="1400" dirty="0" smtClean="0"/>
              <a:t>, p1/p2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2"/>
                </a:solidFill>
              </a:rPr>
              <a:t>VFP+ICOS+</a:t>
            </a:r>
            <a:endParaRPr lang="en-US" sz="1400" dirty="0" smtClean="0"/>
          </a:p>
          <a:p>
            <a:pPr>
              <a:lnSpc>
                <a:spcPct val="150000"/>
              </a:lnSpc>
            </a:pPr>
            <a:r>
              <a:rPr lang="en-US" sz="1400" dirty="0" smtClean="0"/>
              <a:t>IL21-VFP </a:t>
            </a:r>
            <a:r>
              <a:rPr lang="en-US" sz="1400" i="1" dirty="0" smtClean="0"/>
              <a:t>positiv</a:t>
            </a:r>
            <a:r>
              <a:rPr lang="en-US" sz="1400" i="1" dirty="0" smtClean="0"/>
              <a:t>e</a:t>
            </a:r>
            <a:r>
              <a:rPr lang="en-US" sz="1400" dirty="0" smtClean="0"/>
              <a:t>, ICOS </a:t>
            </a:r>
            <a:r>
              <a:rPr lang="en-US" sz="1400" i="1" dirty="0" smtClean="0"/>
              <a:t>posi</a:t>
            </a:r>
            <a:r>
              <a:rPr lang="en-US" sz="1400" i="1" dirty="0" smtClean="0"/>
              <a:t>tive</a:t>
            </a:r>
            <a:r>
              <a:rPr lang="en-US" sz="1400" dirty="0" smtClean="0"/>
              <a:t>, p1/p2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2"/>
                </a:solidFill>
              </a:rPr>
              <a:t>VFP-ICOS+</a:t>
            </a:r>
            <a:endParaRPr lang="en-US" sz="1400" dirty="0" smtClean="0"/>
          </a:p>
          <a:p>
            <a:pPr>
              <a:lnSpc>
                <a:spcPct val="150000"/>
              </a:lnSpc>
            </a:pPr>
            <a:r>
              <a:rPr lang="en-US" sz="1400" dirty="0" smtClean="0"/>
              <a:t>IL21-VFP </a:t>
            </a:r>
            <a:r>
              <a:rPr lang="en-US" sz="1400" i="1" dirty="0" smtClean="0"/>
              <a:t>negative</a:t>
            </a:r>
            <a:r>
              <a:rPr lang="en-US" sz="1400" dirty="0" smtClean="0"/>
              <a:t>, ICOS </a:t>
            </a:r>
            <a:r>
              <a:rPr lang="en-US" sz="1400" i="1" dirty="0" smtClean="0"/>
              <a:t>positive</a:t>
            </a:r>
            <a:r>
              <a:rPr lang="en-US" sz="1400" dirty="0" smtClean="0"/>
              <a:t>, p1/p2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9850" y="5607987"/>
            <a:ext cx="42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R: Heat map plot Euclidean distances between samples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9607" y="606149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</a:t>
            </a:r>
            <a:r>
              <a:rPr lang="en-US" sz="1000" dirty="0" err="1" smtClean="0"/>
              <a:t>rsem</a:t>
            </a:r>
            <a:r>
              <a:rPr lang="en-US" sz="1000" dirty="0" smtClean="0"/>
              <a:t>/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99" y="752228"/>
            <a:ext cx="6728530" cy="527051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The 1675 Transcriptional factors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 times higher or ½ times less expression in double </a:t>
            </a:r>
            <a:r>
              <a:rPr lang="en-US" sz="1400" dirty="0"/>
              <a:t>positive </a:t>
            </a:r>
            <a:r>
              <a:rPr lang="en-US" sz="1400" dirty="0" smtClean="0"/>
              <a:t>than </a:t>
            </a:r>
            <a:r>
              <a:rPr lang="en-US" sz="1400" dirty="0"/>
              <a:t>the other </a:t>
            </a:r>
            <a:r>
              <a:rPr lang="en-US" sz="1400" dirty="0" smtClean="0"/>
              <a:t>2 groups. The max read counts larger than 20.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2987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plot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6" y="920508"/>
            <a:ext cx="8236874" cy="512410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Top regulated genes in double positive sample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4 times higher or ¼ times less expression in double </a:t>
            </a:r>
            <a:r>
              <a:rPr lang="en-US" sz="1400" dirty="0"/>
              <a:t>positive </a:t>
            </a:r>
            <a:r>
              <a:rPr lang="en-US" sz="1400" dirty="0" smtClean="0"/>
              <a:t>than both the </a:t>
            </a:r>
            <a:r>
              <a:rPr lang="en-US" sz="1400" dirty="0"/>
              <a:t>other </a:t>
            </a:r>
            <a:r>
              <a:rPr lang="en-US" sz="1400" dirty="0" smtClean="0"/>
              <a:t>2 groups. The max read counts larger than 100.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624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1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25" y="909171"/>
            <a:ext cx="6949528" cy="549518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KEGG pathway 1: T cell receptor signaling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9975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alignment details</a:t>
            </a:r>
            <a:endParaRPr lang="en-US" sz="3200" b="1" dirty="0"/>
          </a:p>
        </p:txBody>
      </p:sp>
      <p:pic>
        <p:nvPicPr>
          <p:cNvPr id="3" name="Picture 2" descr="igv_snapsho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455"/>
            <a:ext cx="9144000" cy="4943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934" y="1278455"/>
            <a:ext cx="2578670" cy="494347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alignment details</a:t>
            </a:r>
            <a:endParaRPr lang="en-US" sz="3200" b="1" dirty="0"/>
          </a:p>
        </p:txBody>
      </p:sp>
      <p:pic>
        <p:nvPicPr>
          <p:cNvPr id="4" name="Picture 3" descr="igv_snapsho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8456"/>
            <a:ext cx="9139907" cy="494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assigned read counts for isoforms</a:t>
            </a:r>
            <a:endParaRPr lang="en-US" sz="3200" b="1" dirty="0"/>
          </a:p>
        </p:txBody>
      </p:sp>
      <p:pic>
        <p:nvPicPr>
          <p:cNvPr id="3" name="Picture 2" descr="Rplot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43" y="1417638"/>
            <a:ext cx="6656476" cy="48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4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from cufflinks</a:t>
            </a:r>
            <a:endParaRPr lang="en-US" sz="3200" b="1" dirty="0"/>
          </a:p>
        </p:txBody>
      </p:sp>
      <p:pic>
        <p:nvPicPr>
          <p:cNvPr id="3" name="Picture 2" descr="igv_snapsh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6"/>
          <a:stretch/>
        </p:blipFill>
        <p:spPr>
          <a:xfrm>
            <a:off x="0" y="1487867"/>
            <a:ext cx="9144000" cy="46445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84979" y="1487867"/>
            <a:ext cx="3236451" cy="4644508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629983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Cufflinks defined 4 isoforms, which can be correlated with the 2 official </a:t>
            </a:r>
            <a:r>
              <a:rPr lang="en-US" sz="1200" dirty="0" err="1" smtClean="0"/>
              <a:t>ensembl</a:t>
            </a:r>
            <a:r>
              <a:rPr lang="en-US" sz="1200" dirty="0" smtClean="0"/>
              <a:t> isoforms based on the 3’ features</a:t>
            </a:r>
          </a:p>
          <a:p>
            <a:r>
              <a:rPr lang="en-US" sz="1200" dirty="0" smtClean="0"/>
              <a:t>Cufflinks isoforms 1-3 are defined by their 5’ variations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037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gv_snapshot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00"/>
          <a:stretch/>
        </p:blipFill>
        <p:spPr>
          <a:xfrm>
            <a:off x="0" y="1502916"/>
            <a:ext cx="9144000" cy="466998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from cufflinks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941493" y="4027249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Ensembl</a:t>
            </a:r>
            <a:r>
              <a:rPr lang="en-US" sz="1200" dirty="0"/>
              <a:t> </a:t>
            </a:r>
            <a:r>
              <a:rPr lang="en-US" sz="1200" dirty="0" smtClean="0"/>
              <a:t>annotations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1493" y="5087412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Cufflinks annotations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629983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Cufflinks defined 4 isoforms, which can be correlated with the 2 official </a:t>
            </a:r>
            <a:r>
              <a:rPr lang="en-US" sz="1200" dirty="0" err="1" smtClean="0"/>
              <a:t>Ensembl</a:t>
            </a:r>
            <a:r>
              <a:rPr lang="en-US" sz="1200" dirty="0" smtClean="0"/>
              <a:t> isoforms based on the 3’ features</a:t>
            </a:r>
          </a:p>
          <a:p>
            <a:r>
              <a:rPr lang="en-US" sz="1200" dirty="0" smtClean="0"/>
              <a:t>Cufflinks isoforms 1-3 are defined by their 5’ variations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665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from cufflinks</a:t>
            </a:r>
            <a:endParaRPr lang="en-US" sz="3200" b="1" dirty="0"/>
          </a:p>
        </p:txBody>
      </p:sp>
      <p:pic>
        <p:nvPicPr>
          <p:cNvPr id="3" name="Picture 2" descr="Rplot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1" y="1035223"/>
            <a:ext cx="6908724" cy="4993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3648" y="5780421"/>
            <a:ext cx="529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Cxcr5 is by adding cufflinks isoforms 1-4 together </a:t>
            </a:r>
          </a:p>
          <a:p>
            <a:r>
              <a:rPr lang="en-US" sz="1200" dirty="0" smtClean="0"/>
              <a:t>Cxcr5-iso1 is by adding cufflinks isoforms 1-3 together</a:t>
            </a:r>
          </a:p>
          <a:p>
            <a:r>
              <a:rPr lang="en-US" sz="1200" dirty="0" smtClean="0"/>
              <a:t>Cxcr5-iso2 is the cufflinks isoform 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388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Bcl6 sites in JASPAR</a:t>
            </a:r>
            <a:endParaRPr lang="en-US" dirty="0"/>
          </a:p>
        </p:txBody>
      </p:sp>
      <p:pic>
        <p:nvPicPr>
          <p:cNvPr id="5" name="Picture 4" descr="Screen Shot 2014-08-05 at 10.26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1231602"/>
            <a:ext cx="4995624" cy="5520558"/>
          </a:xfrm>
          <a:prstGeom prst="rect">
            <a:avLst/>
          </a:prstGeom>
        </p:spPr>
      </p:pic>
      <p:pic>
        <p:nvPicPr>
          <p:cNvPr id="6" name="Picture 5" descr="circliz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56" b="15100"/>
          <a:stretch/>
        </p:blipFill>
        <p:spPr>
          <a:xfrm>
            <a:off x="4377180" y="1568368"/>
            <a:ext cx="4766820" cy="445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95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VFP and Il21 transcripts</a:t>
            </a:r>
            <a:endParaRPr lang="en-US" dirty="0"/>
          </a:p>
        </p:txBody>
      </p:sp>
      <p:pic>
        <p:nvPicPr>
          <p:cNvPr id="3" name="Picture 2" descr="myplot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76" y="1417638"/>
            <a:ext cx="5155039" cy="51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91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Bcl6 sites in JASPAR</a:t>
            </a:r>
            <a:endParaRPr lang="en-US" dirty="0"/>
          </a:p>
        </p:txBody>
      </p:sp>
      <p:pic>
        <p:nvPicPr>
          <p:cNvPr id="4" name="Picture 3" descr="stacked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462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9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Bcl6 sites in JASPAR</a:t>
            </a:r>
            <a:endParaRPr lang="en-US" dirty="0"/>
          </a:p>
        </p:txBody>
      </p:sp>
      <p:pic>
        <p:nvPicPr>
          <p:cNvPr id="3" name="Picture 2" descr="bcl6gen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6" y="1212358"/>
            <a:ext cx="8065203" cy="564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</a:t>
            </a:r>
            <a:endParaRPr lang="en-US" dirty="0"/>
          </a:p>
        </p:txBody>
      </p:sp>
      <p:pic>
        <p:nvPicPr>
          <p:cNvPr id="4" name="Picture 3" descr="1-s2.0-S0952791513000678-g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56" y="1732383"/>
            <a:ext cx="6247051" cy="40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98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gv_snap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943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Mouse</a:t>
            </a:r>
            <a:r>
              <a:rPr lang="en-US" dirty="0" smtClean="0"/>
              <a:t> Encode Histones in Spleen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202539"/>
            <a:ext cx="883038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H3k4me1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548" y="3173297"/>
            <a:ext cx="879490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H3k4me3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3683392"/>
            <a:ext cx="883038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H3k27me3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0" y="4127014"/>
            <a:ext cx="883038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H3k27ac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3549" y="4628125"/>
            <a:ext cx="879490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H3k36me3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0" y="2703645"/>
            <a:ext cx="883038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H3k4me1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7379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Mouse</a:t>
            </a:r>
            <a:r>
              <a:rPr lang="en-US" dirty="0" smtClean="0"/>
              <a:t> Encode Histones in Spleen</a:t>
            </a:r>
            <a:endParaRPr lang="en-US" dirty="0"/>
          </a:p>
        </p:txBody>
      </p:sp>
      <p:pic>
        <p:nvPicPr>
          <p:cNvPr id="4" name="Content Placeholder 3" descr="Rplot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" b="7384"/>
          <a:stretch>
            <a:fillRect/>
          </a:stretch>
        </p:blipFill>
        <p:spPr>
          <a:xfrm>
            <a:off x="457200" y="1745820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1520797" y="1466381"/>
            <a:ext cx="808936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H3k4me1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261790" y="1466381"/>
            <a:ext cx="907304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H3k4me3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6947454" y="1450648"/>
            <a:ext cx="883038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H3k27me3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1520797" y="4126567"/>
            <a:ext cx="808936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H3k27ac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261789" y="4126567"/>
            <a:ext cx="907305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H3k36me3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0061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TFH</a:t>
            </a:r>
            <a:endParaRPr lang="en-US" dirty="0"/>
          </a:p>
        </p:txBody>
      </p:sp>
      <p:pic>
        <p:nvPicPr>
          <p:cNvPr id="7" name="Picture 6" descr="Screen Shot 2014-08-05 at 10.24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4" y="1168765"/>
            <a:ext cx="8915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35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TFH</a:t>
            </a:r>
            <a:endParaRPr lang="en-US" dirty="0"/>
          </a:p>
        </p:txBody>
      </p:sp>
      <p:pic>
        <p:nvPicPr>
          <p:cNvPr id="5" name="Picture 4" descr="tfh.h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5" y="1190182"/>
            <a:ext cx="7238901" cy="5067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6154" y="6257413"/>
            <a:ext cx="7880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 Follicular Helper Cells Express a Distinctive Transcriptional Profile, Reflecting Their Role as Non-Th1/Th2 Effector Cells That Provide Help for B Cells</a:t>
            </a:r>
          </a:p>
          <a:p>
            <a:r>
              <a:rPr lang="en-US" sz="1000" dirty="0" smtClean="0"/>
              <a:t>Journal of Immunology, 2004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41411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20226_tsp0990_derbent.1600x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" y="0"/>
            <a:ext cx="823056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7631" y="1123301"/>
            <a:ext cx="1501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Thanks.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2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cell receptor repertoire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38365" y="4052914"/>
            <a:ext cx="3769639" cy="234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 – 132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708004" y="4052914"/>
            <a:ext cx="1011169" cy="234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 – 2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6633573" y="4052914"/>
            <a:ext cx="1471958" cy="234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5719173" y="4052914"/>
            <a:ext cx="914400" cy="234600"/>
          </a:xfrm>
          <a:prstGeom prst="snip1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 - 73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5583666" y="3816314"/>
            <a:ext cx="214375" cy="165833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06653" y="4952118"/>
            <a:ext cx="102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reads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53" y="1718153"/>
            <a:ext cx="1710407" cy="16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28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TCR-[</a:t>
            </a:r>
            <a:r>
              <a:rPr lang="en-US" i="1" dirty="0" err="1" smtClean="0"/>
              <a:t>alpha|beta</a:t>
            </a:r>
            <a:r>
              <a:rPr lang="en-US" dirty="0" smtClean="0"/>
              <a:t>]-V genes</a:t>
            </a:r>
            <a:endParaRPr lang="en-US" dirty="0"/>
          </a:p>
        </p:txBody>
      </p:sp>
      <p:pic>
        <p:nvPicPr>
          <p:cNvPr id="3" name="Picture 2" descr="myplot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106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4125" y="6284678"/>
            <a:ext cx="4979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55 V genes with maximal TPM larger than 5, standard deviation larger than 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2177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S</a:t>
            </a:r>
            <a:r>
              <a:rPr lang="en-US" sz="3200" b="1" dirty="0" smtClean="0"/>
              <a:t>ignificant genes and isoforms in each pattern</a:t>
            </a:r>
            <a:endParaRPr lang="en-US" sz="3200" b="1" dirty="0"/>
          </a:p>
        </p:txBody>
      </p:sp>
      <p:grpSp>
        <p:nvGrpSpPr>
          <p:cNvPr id="2" name="Group 26"/>
          <p:cNvGrpSpPr/>
          <p:nvPr/>
        </p:nvGrpSpPr>
        <p:grpSpPr>
          <a:xfrm>
            <a:off x="1115796" y="1887803"/>
            <a:ext cx="3716344" cy="3593568"/>
            <a:chOff x="347668" y="758405"/>
            <a:chExt cx="3716344" cy="3593568"/>
          </a:xfrm>
        </p:grpSpPr>
        <p:pic>
          <p:nvPicPr>
            <p:cNvPr id="16390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7668" y="758405"/>
              <a:ext cx="3716344" cy="3593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Rectangle 22"/>
            <p:cNvSpPr/>
            <p:nvPr/>
          </p:nvSpPr>
          <p:spPr>
            <a:xfrm>
              <a:off x="375376" y="3892923"/>
              <a:ext cx="969819" cy="459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VFP</a:t>
              </a:r>
              <a:r>
                <a:rPr lang="en-US" sz="1200" baseline="30000" dirty="0" smtClean="0">
                  <a:latin typeface="Helvetica"/>
                  <a:cs typeface="Helvetica"/>
                </a:rPr>
                <a:t>- </a:t>
              </a:r>
              <a:r>
                <a:rPr lang="en-US" sz="1200" dirty="0" smtClean="0">
                  <a:latin typeface="Helvetica"/>
                  <a:cs typeface="Helvetica"/>
                </a:rPr>
                <a:t>ICOS</a:t>
              </a:r>
              <a:r>
                <a:rPr lang="en-US" sz="1200" baseline="30000" dirty="0" smtClean="0">
                  <a:latin typeface="Helvetica"/>
                  <a:cs typeface="Helvetica"/>
                </a:rPr>
                <a:t>-</a:t>
              </a:r>
              <a:endParaRPr lang="en-US" sz="1200" baseline="30000" dirty="0">
                <a:latin typeface="Helvetica"/>
                <a:cs typeface="Helvetica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2288" y="3892923"/>
              <a:ext cx="969819" cy="459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VFP</a:t>
              </a:r>
              <a:r>
                <a:rPr lang="en-US" sz="1200" baseline="30000" dirty="0" smtClean="0">
                  <a:latin typeface="Helvetica"/>
                  <a:cs typeface="Helvetica"/>
                </a:rPr>
                <a:t>-</a:t>
              </a:r>
              <a:r>
                <a:rPr lang="en-US" sz="1200" dirty="0" smtClean="0">
                  <a:latin typeface="Helvetica"/>
                  <a:cs typeface="Helvetica"/>
                </a:rPr>
                <a:t> ICO</a:t>
              </a:r>
              <a:r>
                <a:rPr lang="en-US" sz="1200" baseline="30000" dirty="0" smtClean="0">
                  <a:latin typeface="Helvetica"/>
                  <a:cs typeface="Helvetica"/>
                </a:rPr>
                <a:t>+</a:t>
              </a:r>
              <a:endParaRPr lang="en-US" sz="1200" baseline="30000" dirty="0">
                <a:latin typeface="Helvetica"/>
                <a:cs typeface="Helvetica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89199" y="3892923"/>
              <a:ext cx="969819" cy="459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VFP</a:t>
              </a:r>
              <a:r>
                <a:rPr lang="en-US" sz="1200" baseline="30000" dirty="0" smtClean="0">
                  <a:latin typeface="Helvetica"/>
                  <a:cs typeface="Helvetica"/>
                </a:rPr>
                <a:t>+</a:t>
              </a:r>
              <a:r>
                <a:rPr lang="en-US" sz="1200" dirty="0" smtClean="0">
                  <a:latin typeface="Helvetica"/>
                  <a:cs typeface="Helvetica"/>
                </a:rPr>
                <a:t> ICO</a:t>
              </a:r>
              <a:r>
                <a:rPr lang="en-US" sz="1200" baseline="30000" dirty="0" smtClean="0">
                  <a:latin typeface="Helvetica"/>
                  <a:cs typeface="Helvetica"/>
                </a:rPr>
                <a:t>+</a:t>
              </a:r>
              <a:endParaRPr lang="en-US" sz="1200" baseline="30000" dirty="0">
                <a:latin typeface="Helvetica"/>
                <a:cs typeface="Helvetica"/>
              </a:endParaRPr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615505"/>
              </p:ext>
            </p:extLst>
          </p:nvPr>
        </p:nvGraphicFramePr>
        <p:xfrm>
          <a:off x="5299540" y="1487068"/>
          <a:ext cx="2653506" cy="349531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28844"/>
                <a:gridCol w="1324662"/>
              </a:tblGrid>
              <a:tr h="3816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Isoforms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7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352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406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7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452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452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7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219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444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7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188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7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7658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19458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95596" y="5165780"/>
            <a:ext cx="33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Total of 18837 genes and 48286 isoforms examined.</a:t>
            </a:r>
            <a:endParaRPr 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9607" y="6061497"/>
            <a:ext cx="143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</a:t>
            </a:r>
            <a:r>
              <a:rPr lang="en-US" sz="1000" dirty="0" err="1" smtClean="0"/>
              <a:t>mygenelist_symbol</a:t>
            </a:r>
            <a:endParaRPr lang="en-US" sz="1000" dirty="0" smtClean="0"/>
          </a:p>
          <a:p>
            <a:r>
              <a:rPr lang="en-US" sz="1000" dirty="0" smtClean="0"/>
              <a:t>./Lupus_ppmeanslog2fc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Functional Annotation Enrichment</a:t>
            </a:r>
            <a:endParaRPr lang="en-US" sz="3200" b="1" dirty="0"/>
          </a:p>
        </p:txBody>
      </p:sp>
      <p:sp>
        <p:nvSpPr>
          <p:cNvPr id="40" name="Rectangle 39"/>
          <p:cNvSpPr/>
          <p:nvPr/>
        </p:nvSpPr>
        <p:spPr>
          <a:xfrm>
            <a:off x="600364" y="5395498"/>
            <a:ext cx="845422" cy="267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Pattern 2</a:t>
            </a:r>
            <a:endParaRPr lang="en-US" sz="1200" dirty="0">
              <a:latin typeface="Helvetica"/>
              <a:cs typeface="Helvetica"/>
            </a:endParaRPr>
          </a:p>
        </p:txBody>
      </p:sp>
      <p:pic>
        <p:nvPicPr>
          <p:cNvPr id="4711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88" y="2258010"/>
            <a:ext cx="3206264" cy="2852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6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04935" y="2752420"/>
            <a:ext cx="1977565" cy="189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7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66875" y="3269099"/>
            <a:ext cx="773386" cy="65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8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8519" y="3399469"/>
            <a:ext cx="403671" cy="39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Notched Right Arrow 49"/>
          <p:cNvSpPr/>
          <p:nvPr/>
        </p:nvSpPr>
        <p:spPr>
          <a:xfrm>
            <a:off x="3246790" y="1671766"/>
            <a:ext cx="573534" cy="287867"/>
          </a:xfrm>
          <a:prstGeom prst="notch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 Single Corner Rectangle 50"/>
          <p:cNvSpPr/>
          <p:nvPr/>
        </p:nvSpPr>
        <p:spPr>
          <a:xfrm>
            <a:off x="4132963" y="1620966"/>
            <a:ext cx="1036947" cy="338667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DAVID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2" name="Round Single Corner Rectangle 51"/>
          <p:cNvSpPr/>
          <p:nvPr/>
        </p:nvSpPr>
        <p:spPr>
          <a:xfrm>
            <a:off x="6368721" y="1620966"/>
            <a:ext cx="1261994" cy="338667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Helvetica"/>
                <a:cs typeface="Helvetica"/>
              </a:rPr>
              <a:t>Cytoscape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5" name="Round Single Corner Rectangle 54"/>
          <p:cNvSpPr/>
          <p:nvPr/>
        </p:nvSpPr>
        <p:spPr>
          <a:xfrm>
            <a:off x="600364" y="1620966"/>
            <a:ext cx="2333787" cy="338667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Significant genes from </a:t>
            </a:r>
            <a:r>
              <a:rPr lang="en-US" sz="1200" dirty="0" err="1" smtClean="0">
                <a:latin typeface="Helvetica"/>
                <a:cs typeface="Helvetica"/>
              </a:rPr>
              <a:t>EBSeq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7" name="Notched Right Arrow 56"/>
          <p:cNvSpPr/>
          <p:nvPr/>
        </p:nvSpPr>
        <p:spPr>
          <a:xfrm>
            <a:off x="5482549" y="1643485"/>
            <a:ext cx="573534" cy="287867"/>
          </a:xfrm>
          <a:prstGeom prst="notch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31393" y="5395498"/>
            <a:ext cx="845422" cy="267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Pattern 3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09299" y="5395498"/>
            <a:ext cx="845422" cy="267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Pattern 4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61629" y="5395498"/>
            <a:ext cx="845422" cy="267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Pattern 5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607" y="6061497"/>
            <a:ext cx="2532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./DAVID/</a:t>
            </a:r>
          </a:p>
          <a:p>
            <a:r>
              <a:rPr lang="en-US" sz="1000" dirty="0" smtClean="0"/>
              <a:t>./DAVID/</a:t>
            </a:r>
            <a:r>
              <a:rPr lang="en-US" sz="1000" dirty="0" err="1" smtClean="0"/>
              <a:t>FunctionalAnnotationChart.xlsx</a:t>
            </a:r>
            <a:endParaRPr lang="en-US" sz="1000" dirty="0" smtClean="0"/>
          </a:p>
          <a:p>
            <a:r>
              <a:rPr lang="en-US" sz="1000" dirty="0"/>
              <a:t>./DAVID/</a:t>
            </a:r>
            <a:r>
              <a:rPr lang="en-US" sz="1000" dirty="0" err="1" smtClean="0"/>
              <a:t>FunctionalAnnotationClustering.xlsx</a:t>
            </a:r>
            <a:endParaRPr lang="en-US" sz="1000" dirty="0"/>
          </a:p>
          <a:p>
            <a:endParaRPr lang="en-US" sz="1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Signature genes for each cell type</a:t>
            </a:r>
            <a:endParaRPr lang="en-US" sz="3200" b="1" dirty="0"/>
          </a:p>
        </p:txBody>
      </p:sp>
      <p:pic>
        <p:nvPicPr>
          <p:cNvPr id="20" name="Picture 19" descr="scatterpl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r="29176" b="7239"/>
          <a:stretch/>
        </p:blipFill>
        <p:spPr>
          <a:xfrm>
            <a:off x="3106860" y="1721369"/>
            <a:ext cx="2842772" cy="333022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172979" y="4004712"/>
            <a:ext cx="228462" cy="0"/>
          </a:xfrm>
          <a:prstGeom prst="line">
            <a:avLst/>
          </a:prstGeom>
          <a:ln w="6350" cmpd="sng">
            <a:solidFill>
              <a:srgbClr val="A90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6311" y="3868482"/>
            <a:ext cx="445915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Il4ra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896737" y="4191892"/>
            <a:ext cx="152378" cy="4448"/>
          </a:xfrm>
          <a:prstGeom prst="line">
            <a:avLst/>
          </a:prstGeom>
          <a:ln w="6350" cmpd="sng">
            <a:solidFill>
              <a:srgbClr val="A90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76708" y="4065920"/>
            <a:ext cx="410286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Sell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143510" y="3690289"/>
            <a:ext cx="263090" cy="0"/>
          </a:xfrm>
          <a:prstGeom prst="line">
            <a:avLst/>
          </a:prstGeom>
          <a:ln w="6350" cmpd="sng">
            <a:solidFill>
              <a:srgbClr val="A90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32384" y="3551686"/>
            <a:ext cx="552866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Foxo1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4241376" y="2852038"/>
            <a:ext cx="183151" cy="0"/>
          </a:xfrm>
          <a:prstGeom prst="line">
            <a:avLst/>
          </a:prstGeom>
          <a:ln w="635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38905" y="2724527"/>
            <a:ext cx="503022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Cd28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99215" y="2146899"/>
            <a:ext cx="403210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Il21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12673" y="2343399"/>
            <a:ext cx="531325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Cxcr5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133380" y="2320653"/>
            <a:ext cx="162198" cy="0"/>
          </a:xfrm>
          <a:prstGeom prst="line">
            <a:avLst/>
          </a:prstGeom>
          <a:ln w="635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13113" y="2180935"/>
            <a:ext cx="427280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 err="1">
                <a:latin typeface="Arial"/>
                <a:cs typeface="Arial"/>
              </a:rPr>
              <a:t>Maf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4055266" y="3318457"/>
            <a:ext cx="242236" cy="0"/>
          </a:xfrm>
          <a:prstGeom prst="line">
            <a:avLst/>
          </a:prstGeom>
          <a:ln w="635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709595" y="3185359"/>
            <a:ext cx="445915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Bcl6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311225" y="3171746"/>
            <a:ext cx="0" cy="134054"/>
          </a:xfrm>
          <a:prstGeom prst="line">
            <a:avLst/>
          </a:prstGeom>
          <a:ln w="635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21148" y="3036753"/>
            <a:ext cx="417424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 err="1">
                <a:latin typeface="Arial"/>
                <a:cs typeface="Arial"/>
              </a:rPr>
              <a:t>Btla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131757" y="3173324"/>
            <a:ext cx="179009" cy="2128"/>
          </a:xfrm>
          <a:prstGeom prst="line">
            <a:avLst/>
          </a:prstGeom>
          <a:ln w="635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421615" y="2849985"/>
            <a:ext cx="2397" cy="495696"/>
          </a:xfrm>
          <a:prstGeom prst="line">
            <a:avLst/>
          </a:prstGeom>
          <a:ln w="635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896734" y="4082584"/>
            <a:ext cx="0" cy="113756"/>
          </a:xfrm>
          <a:prstGeom prst="line">
            <a:avLst/>
          </a:prstGeom>
          <a:ln w="6350" cmpd="sng">
            <a:solidFill>
              <a:srgbClr val="A90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10255" y="4095803"/>
            <a:ext cx="552866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Foxp3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07067" y="3920908"/>
            <a:ext cx="445915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Il2ra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08964" y="2791166"/>
            <a:ext cx="452991" cy="252112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Ccl5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5221756" y="2932220"/>
            <a:ext cx="162198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637343" y="4237835"/>
            <a:ext cx="142946" cy="0"/>
          </a:xfrm>
          <a:prstGeom prst="line">
            <a:avLst/>
          </a:prstGeom>
          <a:ln w="635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73339" y="4055376"/>
            <a:ext cx="219952" cy="0"/>
          </a:xfrm>
          <a:prstGeom prst="line">
            <a:avLst/>
          </a:prstGeom>
          <a:ln w="635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4512636" y="4123562"/>
            <a:ext cx="135702" cy="0"/>
          </a:xfrm>
          <a:prstGeom prst="line">
            <a:avLst/>
          </a:prstGeom>
          <a:ln w="635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291704" y="2277913"/>
            <a:ext cx="162198" cy="0"/>
          </a:xfrm>
          <a:prstGeom prst="line">
            <a:avLst/>
          </a:prstGeom>
          <a:ln w="635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636719" y="2479431"/>
            <a:ext cx="162198" cy="0"/>
          </a:xfrm>
          <a:prstGeom prst="line">
            <a:avLst/>
          </a:prstGeom>
          <a:ln w="635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151657" y="5020668"/>
            <a:ext cx="836347" cy="267501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100" b="1" dirty="0">
                <a:latin typeface="Arial"/>
                <a:cs typeface="Arial"/>
              </a:rPr>
              <a:t>ACT </a:t>
            </a:r>
            <a:r>
              <a:rPr lang="en-US" sz="1100" b="1" dirty="0" err="1">
                <a:latin typeface="Arial"/>
                <a:cs typeface="Arial"/>
              </a:rPr>
              <a:t>vs</a:t>
            </a:r>
            <a:r>
              <a:rPr lang="en-US" sz="1100" b="1" dirty="0">
                <a:latin typeface="Arial"/>
                <a:cs typeface="Arial"/>
              </a:rPr>
              <a:t> N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2395061" y="3199162"/>
            <a:ext cx="1157805" cy="267501"/>
          </a:xfrm>
          <a:prstGeom prst="rect">
            <a:avLst/>
          </a:prstGeom>
          <a:noFill/>
        </p:spPr>
        <p:txBody>
          <a:bodyPr wrap="none" lIns="97274" tIns="48637" rIns="97274" bIns="48637" rtlCol="0">
            <a:spAutoFit/>
          </a:bodyPr>
          <a:lstStyle/>
          <a:p>
            <a:r>
              <a:rPr lang="en-US" sz="1100" b="1" dirty="0">
                <a:latin typeface="Arial"/>
                <a:cs typeface="Arial"/>
              </a:rPr>
              <a:t>ACT IL21 </a:t>
            </a:r>
            <a:r>
              <a:rPr lang="en-US" sz="1100" b="1" dirty="0" err="1">
                <a:latin typeface="Arial"/>
                <a:cs typeface="Arial"/>
              </a:rPr>
              <a:t>vs</a:t>
            </a:r>
            <a:r>
              <a:rPr lang="en-US" sz="1100" b="1" dirty="0">
                <a:latin typeface="Arial"/>
                <a:cs typeface="Arial"/>
              </a:rPr>
              <a:t> 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242798" y="3882628"/>
            <a:ext cx="789804" cy="597600"/>
            <a:chOff x="7239779" y="4203075"/>
            <a:chExt cx="750314" cy="557764"/>
          </a:xfrm>
        </p:grpSpPr>
        <p:sp>
          <p:nvSpPr>
            <p:cNvPr id="59" name="TextBox 58"/>
            <p:cNvSpPr txBox="1"/>
            <p:nvPr/>
          </p:nvSpPr>
          <p:spPr>
            <a:xfrm>
              <a:off x="7286659" y="4203075"/>
              <a:ext cx="703434" cy="55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N       </a:t>
              </a:r>
            </a:p>
            <a:p>
              <a:pPr>
                <a:lnSpc>
                  <a:spcPct val="110000"/>
                </a:lnSpc>
              </a:pPr>
              <a:r>
                <a:rPr lang="en-US" sz="10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ACT      </a:t>
              </a:r>
            </a:p>
            <a:p>
              <a:pPr>
                <a:lnSpc>
                  <a:spcPct val="110000"/>
                </a:lnSpc>
              </a:pPr>
              <a:r>
                <a:rPr lang="en-US" sz="10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ACT </a:t>
              </a:r>
              <a:r>
                <a:rPr lang="en-US" sz="1000" b="1" dirty="0">
                  <a:solidFill>
                    <a:srgbClr val="000000"/>
                  </a:solidFill>
                  <a:latin typeface="Arial"/>
                  <a:cs typeface="Arial"/>
                </a:rPr>
                <a:t>IL21</a:t>
              </a:r>
            </a:p>
          </p:txBody>
        </p:sp>
        <p:sp>
          <p:nvSpPr>
            <p:cNvPr id="60" name="Oval 59"/>
            <p:cNvSpPr>
              <a:spLocks/>
            </p:cNvSpPr>
            <p:nvPr/>
          </p:nvSpPr>
          <p:spPr>
            <a:xfrm>
              <a:off x="7242170" y="4286951"/>
              <a:ext cx="86667" cy="91450"/>
            </a:xfrm>
            <a:prstGeom prst="ellipse">
              <a:avLst/>
            </a:prstGeom>
            <a:solidFill>
              <a:srgbClr val="94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7239782" y="4433187"/>
              <a:ext cx="91440" cy="91440"/>
            </a:xfrm>
            <a:prstGeom prst="triangl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Parallelogram 61"/>
            <p:cNvSpPr>
              <a:spLocks/>
            </p:cNvSpPr>
            <p:nvPr/>
          </p:nvSpPr>
          <p:spPr>
            <a:xfrm>
              <a:off x="7239779" y="4601425"/>
              <a:ext cx="91440" cy="91440"/>
            </a:xfrm>
            <a:prstGeom prst="parallelogram">
              <a:avLst>
                <a:gd name="adj" fmla="val 0"/>
              </a:avLst>
            </a:prstGeom>
            <a:solidFill>
              <a:srgbClr val="2081B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854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490400" y="1338442"/>
            <a:ext cx="4655887" cy="669424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54578" y="3795769"/>
            <a:ext cx="6388967" cy="755088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/>
          <p:cNvSpPr/>
          <p:nvPr/>
        </p:nvSpPr>
        <p:spPr>
          <a:xfrm>
            <a:off x="5644441" y="1467309"/>
            <a:ext cx="2367206" cy="40315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 Lupus data (TPM)</a:t>
            </a:r>
            <a:endParaRPr lang="en-US" dirty="0"/>
          </a:p>
        </p:txBody>
      </p:sp>
      <p:sp>
        <p:nvSpPr>
          <p:cNvPr id="5" name="Round Single Corner Rectangle 4"/>
          <p:cNvSpPr/>
          <p:nvPr/>
        </p:nvSpPr>
        <p:spPr>
          <a:xfrm>
            <a:off x="3308765" y="1467309"/>
            <a:ext cx="1670463" cy="40315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 Liu’s data</a:t>
            </a:r>
            <a:endParaRPr lang="en-US" dirty="0"/>
          </a:p>
        </p:txBody>
      </p:sp>
      <p:sp>
        <p:nvSpPr>
          <p:cNvPr id="8" name="Round Single Corner Rectangle 7"/>
          <p:cNvSpPr/>
          <p:nvPr/>
        </p:nvSpPr>
        <p:spPr>
          <a:xfrm>
            <a:off x="2052372" y="2443906"/>
            <a:ext cx="1717936" cy="22257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RMA normalization</a:t>
            </a:r>
            <a:endParaRPr lang="en-US" sz="1200" dirty="0"/>
          </a:p>
        </p:txBody>
      </p:sp>
      <p:sp>
        <p:nvSpPr>
          <p:cNvPr id="10" name="Round Single Corner Rectangle 9"/>
          <p:cNvSpPr/>
          <p:nvPr/>
        </p:nvSpPr>
        <p:spPr>
          <a:xfrm>
            <a:off x="5933725" y="3948478"/>
            <a:ext cx="1788638" cy="40315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TPM values of expressed genes</a:t>
            </a:r>
            <a:endParaRPr lang="en-US" sz="1200" dirty="0"/>
          </a:p>
        </p:txBody>
      </p:sp>
      <p:sp>
        <p:nvSpPr>
          <p:cNvPr id="11" name="Round Single Corner Rectangle 10"/>
          <p:cNvSpPr/>
          <p:nvPr/>
        </p:nvSpPr>
        <p:spPr>
          <a:xfrm>
            <a:off x="2859721" y="4990804"/>
            <a:ext cx="3491570" cy="323985"/>
          </a:xfrm>
          <a:prstGeom prst="round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Signature genes from Lupus data</a:t>
            </a:r>
            <a:endParaRPr lang="en-US" sz="1200" dirty="0"/>
          </a:p>
        </p:txBody>
      </p:sp>
      <p:sp>
        <p:nvSpPr>
          <p:cNvPr id="12" name="Round Single Corner Rectangle 11"/>
          <p:cNvSpPr/>
          <p:nvPr/>
        </p:nvSpPr>
        <p:spPr>
          <a:xfrm>
            <a:off x="1801618" y="3973382"/>
            <a:ext cx="2219444" cy="40315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Intensity values of expressed genes in each datasets</a:t>
            </a:r>
            <a:endParaRPr lang="en-US" sz="1200" dirty="0"/>
          </a:p>
        </p:txBody>
      </p:sp>
      <p:sp>
        <p:nvSpPr>
          <p:cNvPr id="13" name="Round Single Corner Rectangle 12"/>
          <p:cNvSpPr/>
          <p:nvPr/>
        </p:nvSpPr>
        <p:spPr>
          <a:xfrm>
            <a:off x="3308766" y="5795921"/>
            <a:ext cx="2593481" cy="328931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Correlation and PCA</a:t>
            </a:r>
            <a:endParaRPr lang="en-US" dirty="0"/>
          </a:p>
        </p:txBody>
      </p:sp>
      <p:sp>
        <p:nvSpPr>
          <p:cNvPr id="14" name="Round Single Corner Rectangle 13"/>
          <p:cNvSpPr/>
          <p:nvPr/>
        </p:nvSpPr>
        <p:spPr>
          <a:xfrm>
            <a:off x="2052372" y="3123723"/>
            <a:ext cx="1717936" cy="22257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Background correction</a:t>
            </a:r>
            <a:endParaRPr lang="en-US" sz="1200" dirty="0"/>
          </a:p>
        </p:txBody>
      </p:sp>
      <p:sp>
        <p:nvSpPr>
          <p:cNvPr id="15" name="Round Single Corner Rectangle 14"/>
          <p:cNvSpPr/>
          <p:nvPr/>
        </p:nvSpPr>
        <p:spPr>
          <a:xfrm>
            <a:off x="5969076" y="2897116"/>
            <a:ext cx="1717936" cy="22257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Background correction</a:t>
            </a:r>
            <a:endParaRPr lang="en-US" sz="1200" dirty="0"/>
          </a:p>
        </p:txBody>
      </p:sp>
      <p:sp>
        <p:nvSpPr>
          <p:cNvPr id="16" name="Down Arrow 15"/>
          <p:cNvSpPr/>
          <p:nvPr/>
        </p:nvSpPr>
        <p:spPr>
          <a:xfrm>
            <a:off x="4489665" y="4662407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489665" y="5435328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2795499" y="2090866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6712203" y="2317471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2795499" y="3450500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6712203" y="3450499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2795499" y="2770683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Rectangle 22"/>
          <p:cNvSpPr/>
          <p:nvPr/>
        </p:nvSpPr>
        <p:spPr>
          <a:xfrm>
            <a:off x="667397" y="1467309"/>
            <a:ext cx="2417842" cy="40315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214 </a:t>
            </a:r>
            <a:r>
              <a:rPr lang="en-US" dirty="0" err="1" smtClean="0"/>
              <a:t>Immgen</a:t>
            </a:r>
            <a:r>
              <a:rPr lang="en-US" dirty="0" smtClean="0"/>
              <a:t> datasets</a:t>
            </a:r>
            <a:endParaRPr lang="en-US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Expression profiles correlation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1458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2577</TotalTime>
  <Words>864</Words>
  <Application>Microsoft Macintosh PowerPoint</Application>
  <PresentationFormat>On-screen Show (4:3)</PresentationFormat>
  <Paragraphs>190</Paragraphs>
  <Slides>37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System analysis of the Interleukin-21 signaling in CD4+ T cells</vt:lpstr>
      <vt:lpstr>Expression profiles and significant genes</vt:lpstr>
      <vt:lpstr>VFP and Il21 transcripts</vt:lpstr>
      <vt:lpstr>T cell receptor repertoire</vt:lpstr>
      <vt:lpstr>TCR-[alpha|beta]-V genes</vt:lpstr>
      <vt:lpstr>Significant genes and isoforms in each pattern</vt:lpstr>
      <vt:lpstr>Functional Annotation Enrichment</vt:lpstr>
      <vt:lpstr>Signature genes for each cell type</vt:lpstr>
      <vt:lpstr>Expression profiles correlation</vt:lpstr>
      <vt:lpstr>Expression profiles correlation</vt:lpstr>
      <vt:lpstr>Expression profiles correlation</vt:lpstr>
      <vt:lpstr>PCA clustering of top correlated samples</vt:lpstr>
      <vt:lpstr>Two way hierarchical clustering with Liu et al.</vt:lpstr>
      <vt:lpstr>Terhost et al., 2013 genes</vt:lpstr>
      <vt:lpstr>Some genes</vt:lpstr>
      <vt:lpstr>Significant genes in double positive sample</vt:lpstr>
      <vt:lpstr>Significant genes in double positive sample</vt:lpstr>
      <vt:lpstr>Significant genes in double positive sample</vt:lpstr>
      <vt:lpstr>Significant genes in double positive sample</vt:lpstr>
      <vt:lpstr>The 1675 Transcriptional factors</vt:lpstr>
      <vt:lpstr>Top regulated genes in double positive sample</vt:lpstr>
      <vt:lpstr>KEGG pathway 1: T cell receptor signaling</vt:lpstr>
      <vt:lpstr>Cxcr5 – alignment details</vt:lpstr>
      <vt:lpstr>Cxcr5 – alignment details</vt:lpstr>
      <vt:lpstr>Cxcr5 – assigned read counts for isoforms</vt:lpstr>
      <vt:lpstr>Cxcr5 – from cufflinks</vt:lpstr>
      <vt:lpstr>Cxcr5 – from cufflinks</vt:lpstr>
      <vt:lpstr>Cxcr5 – from cufflinks</vt:lpstr>
      <vt:lpstr>Bcl6 sites in JASPAR</vt:lpstr>
      <vt:lpstr>Bcl6 sites in JASPAR</vt:lpstr>
      <vt:lpstr>Bcl6 sites in JASPAR</vt:lpstr>
      <vt:lpstr>Pathway</vt:lpstr>
      <vt:lpstr>Mouse Encode Histones in Spleen</vt:lpstr>
      <vt:lpstr>Mouse Encode Histones in Spleen</vt:lpstr>
      <vt:lpstr>Human TFH</vt:lpstr>
      <vt:lpstr>Human TFH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atg</dc:creator>
  <cp:lastModifiedBy>Xulong Wang</cp:lastModifiedBy>
  <cp:revision>349</cp:revision>
  <dcterms:created xsi:type="dcterms:W3CDTF">2013-10-21T17:13:38Z</dcterms:created>
  <dcterms:modified xsi:type="dcterms:W3CDTF">2016-02-25T19:45:32Z</dcterms:modified>
</cp:coreProperties>
</file>